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269" r:id="rId3"/>
    <p:sldId id="1270" r:id="rId4"/>
    <p:sldId id="1271" r:id="rId5"/>
    <p:sldId id="1272" r:id="rId6"/>
    <p:sldId id="1273" r:id="rId7"/>
    <p:sldId id="1274" r:id="rId8"/>
    <p:sldId id="1238" r:id="rId9"/>
    <p:sldId id="1244" r:id="rId10"/>
    <p:sldId id="1249" r:id="rId11"/>
    <p:sldId id="1251" r:id="rId12"/>
    <p:sldId id="1252" r:id="rId13"/>
    <p:sldId id="1275" r:id="rId14"/>
    <p:sldId id="1254" r:id="rId15"/>
    <p:sldId id="1256" r:id="rId16"/>
    <p:sldId id="1260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1DE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655046" y="-2738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高中语文 必修 下册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第六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   文学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阅读与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写作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12</a:t>
            </a:r>
            <a:r>
              <a:rPr lang="zh-CN" altLang="en-US" sz="52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200" dirty="0" smtClean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祝福</a:t>
            </a:r>
            <a:endParaRPr lang="zh-CN" altLang="en-US" sz="5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7271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文学类文本阅读之综合性选择</a:t>
            </a:r>
            <a:r>
              <a:rPr lang="zh-CN" altLang="zh-CN" b="1" dirty="0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题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844" y="764704"/>
            <a:ext cx="6122725" cy="8012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276872"/>
            <a:ext cx="1924164" cy="409718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30701"/>
              </p:ext>
            </p:extLst>
          </p:nvPr>
        </p:nvGraphicFramePr>
        <p:xfrm>
          <a:off x="360855" y="2902614"/>
          <a:ext cx="11468704" cy="3175065"/>
        </p:xfrm>
        <a:graphic>
          <a:graphicData uri="http://schemas.openxmlformats.org/drawingml/2006/table">
            <a:tbl>
              <a:tblPr firstRow="1" firstCol="1" bandRow="1"/>
              <a:tblGrid>
                <a:gridCol w="1413871">
                  <a:extLst>
                    <a:ext uri="{9D8B030D-6E8A-4147-A177-3AD203B41FA5}">
                      <a16:colId xmlns:a16="http://schemas.microsoft.com/office/drawing/2014/main" val="2122606269"/>
                    </a:ext>
                  </a:extLst>
                </a:gridCol>
                <a:gridCol w="10054833">
                  <a:extLst>
                    <a:ext uri="{9D8B030D-6E8A-4147-A177-3AD203B41FA5}">
                      <a16:colId xmlns:a16="http://schemas.microsoft.com/office/drawing/2014/main" val="7284516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语言建构与运用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审美鉴赏与创造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2787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此考点是近几年高考必考考点。文学类文本的选择题一般出现在文本的第一题位置，综合性较强，难度较大，涉及情节、人物、环境、主题及各种艺术技巧，因此我们要在熟悉各个考点的基础上再进行突破。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30794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常见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设问方式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下列对文本相关内容的理解，不正确（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正确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）的一项是（　　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下列对本文相关内容和艺术特色的分析鉴赏，不正确（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正确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）的一项是（　　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8786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61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445423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选项设置陷阱的方向在题干中已经标明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思想内容和艺术特色。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思想内容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包括人物性格和心理的概括分析，故事情节概括及作用分析，环境特点及环境作用分析，小说主题概括和审美取向分析等。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艺术特色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包含刻画人物运用的手法判断及作用，情节手法的判断及作用，环境描写的手法及作用分析，语言风格赏析等。选项设置陷阱类型为：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判断错误类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一种是对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的判断错误，一种是对所运用的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判断错误，都可能涉及人物、情节、环境、主题等。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92" y="958838"/>
            <a:ext cx="2106914" cy="48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86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牵强附会类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选项在对设置的内容或艺术特色分析时牵强附会。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无中生有类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原文没有这一方面的信息。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答题时可按照以下三个步骤进行：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第一步　浏览选项，标考查点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高考题干中已经明确的各个选项的考查点，就是题干要求的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思想内容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艺术特色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。快速浏览各选项，把与它们相关的核心词语标注出来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18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3900235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第二步　选项切片，回归原文找对应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把各个选项像论述类文本那样进行切片，然后根据标注的内容回归原文寻找对应，筛选信息类选项注意是否改变了原文说法，评价赏析类选项要特别关注标注的敏感点是否有原文依据。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第三步　比对排除，确定答案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借鉴论述类文本的比对之法进行逐项比对，根据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知识性错误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优先的原则，先将有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知识性错误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的选项挑选出来，然后再考虑赏析不当的选项，最后确定答案。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94290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3848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文学类阅读拓展提优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P99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5086925"/>
            <a:ext cx="2282288" cy="37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60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258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鲁迅的名言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自然赋与人们的不调和还很多，人们自己萎缩堕落退步的也还很多，然而生命决不因此回头。无论什么黑暗来防范思潮，什么悲惨来袭击社会，什么罪恶来亵渎人道，人类的渴仰完全的潜力，总是踏了这些铁蒺藜向前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）愈艰难，就愈要做。改革，是向来没有一帆风顺的，冷笑家的赞成，是在见了成效之后。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）我的确时时解剖别人，然而更多的是更无情面地解剖我自己。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125" y="836712"/>
            <a:ext cx="4016160" cy="6075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628800"/>
            <a:ext cx="1812941" cy="38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9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5391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文学革命的第一声春雷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月，临时政府迁到北京，鲁迅随教育部北上。临时政府虽然才成立不久，却已经暮气沉沉了。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革命力量在哪里？中国的前途在何方？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长期以来，这些问题就如大石一样压在鲁迅的心上。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俄国十月革命点燃了鲁迅心中希望的火种。他在俄国工人阶级推翻沙皇统治的革命烽火中，看见了新世纪的曙光。鲁迅深深地感到：两千多年来，封建礼教就像一座大山一样压在人民身上。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必须动摇那根深蒂固的封建礼教，推翻那吃人的筵席，把人民大众从几千年封建枷锁中解放出来！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他决心要以文艺为武器，揭露社会的黑暗；他要大声呐喊，鼓舞那些在战斗着的猛士，使他们勇往直前！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月，中国现代文学史上第一篇白话小说《狂人日记》发表了。它犹如巨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雷，震荡着古老中国的夜空，冲击着封建伦理的罗网，标志着战斗的春天已经到来！</a:t>
            </a:r>
            <a:endParaRPr lang="zh-CN" altLang="zh-CN" sz="105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28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时代斗士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鲁迅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鲁迅在《祝福》中深刻地展现了辛亥革命以后中国农村的真实面貌。辛亥革命后，封建君主专制制度推翻，但取而代之的却是地主阶级及军阀官僚的统治，封建社会的基础并没有被彻底摧毁。中国的广大人民，尤其是农民，日益贫困，他们过着饥寒交迫的生活，宗法观念、封建礼教仍然是压在人民头上的精神枷锁，整个社会仍然是一个人吃人的社会。鲁迅是一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真的猛士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敢于直面惨淡的人生，敢于正视淋漓的鲜血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，他绝不会畏缩、逃避，总是选择积极战斗。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时代斗士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敢于正视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审视的目光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2083195" cy="47406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88" y="1468295"/>
            <a:ext cx="1018640" cy="44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2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28" y="1016352"/>
            <a:ext cx="11247556" cy="529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79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766" y="976090"/>
            <a:ext cx="10308880" cy="327040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14" y="4149080"/>
            <a:ext cx="1525668" cy="152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90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775" y="1879791"/>
            <a:ext cx="10776863" cy="309841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98" y="4005064"/>
            <a:ext cx="1343025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83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02" y="2348880"/>
            <a:ext cx="10904606" cy="317456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980728"/>
            <a:ext cx="1525668" cy="152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33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680" y="5688407"/>
            <a:ext cx="1296144" cy="40875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4304325"/>
            <a:ext cx="1043394" cy="40875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3812329"/>
            <a:ext cx="1043394" cy="40875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3362"/>
            <a:ext cx="11485848" cy="4842031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百无聊赖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兴味索然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百无聊赖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：精神无所依托，感到非常无聊。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兴味索然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：一点儿兴趣都没有。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对某事物或活动缺乏动力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百无聊赖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侧重于因无聊而产生的精神状态和行为表现，即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不知道做什么好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兴味索然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侧重于对特定事物失去兴趣的内心感受，即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觉得这个东西没意思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林子里静静地刮着风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百无聊赖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地沿着小溪散步。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本想着来看花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哪里想到这已是满地残红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大家顿时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兴味索然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4647" y="764704"/>
            <a:ext cx="5101118" cy="595427"/>
          </a:xfrm>
          <a:prstGeom prst="rect">
            <a:avLst/>
          </a:prstGeom>
        </p:spPr>
      </p:pic>
      <p:pic>
        <p:nvPicPr>
          <p:cNvPr id="4" name="21XBS1.eps" descr="id:214749147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1412776"/>
            <a:ext cx="1656184" cy="32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48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22" y="4534239"/>
            <a:ext cx="1251295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867" y="3419419"/>
            <a:ext cx="936104" cy="4320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23" y="2904986"/>
            <a:ext cx="936104" cy="4320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自言自语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喃喃自语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自言自语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：自己跟自己说话；独自低声说话。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喃喃自语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：连续不断地小声与自己说话。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都指自己对自己说话。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自言自语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强调自己对自己说话这一动作本身。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喃喃自语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强调说话的方式，即声音细小、连续不断。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自言自语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地背诵着台词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为即将到来的试镜做准备。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他走在空无一人的街道上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喃喃自语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仿佛在与黑夜对话。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69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452431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《祝福》发表于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年，收录于小说集《彷徨》，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故事叙述的是辛亥革命后中国农村的黑暗现实。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民问题是鲁迅这一时期一直在探索的问题。而辛亥革命后，农村的黑暗并没有改变。辛亥革命虽然推翻了清王朝，赶跑了皇帝，但反帝反封建的革命任务并没有真正完成，中国仍然处于帝国主义和封建主义的统治和压迫下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封建的思想观念和礼教仍然束缚着广大农民，妇女更是受尽了剥削和压迫，承受着难以想象的肉体上和精神上的双重重压。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新文化运动提出了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民主、科学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的口号，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妇女解放问题也成了这个时期鲁迅探索的主题。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在这样的背景下，短篇小说《祝福》应运而生。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相关链接.eps" descr="id:2147489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967193" cy="37947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06574" y="1484784"/>
            <a:ext cx="1459865" cy="461665"/>
            <a:chOff x="5365274" y="3198168"/>
            <a:chExt cx="1459865" cy="461665"/>
          </a:xfrm>
        </p:grpSpPr>
        <p:pic>
          <p:nvPicPr>
            <p:cNvPr id="5" name="BS23A.eps" descr="id:214748976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送　　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旧俗以农历十二月二十四日为灶神升天奏事的日子，在这一天或前一天祭送灶神，叫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送灶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灶神系玉帝派来人间至各家监察善恶之神，故于其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上天奏事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之日，家家户户均须以酒食祀之。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祝 福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习 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祝福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是旧时浙江绍兴一带曾经流行过的一种迷信习俗。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每当旧历年底，地主和有钱人家举行年终大典，杀鸡、宰鹅、买猪肉，并将三牲煮熟为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福礼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，恭请天神和祖宗享用，感谢他们保佑当年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，并祈求来年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980728"/>
            <a:ext cx="1459865" cy="461665"/>
            <a:chOff x="5365274" y="3198168"/>
            <a:chExt cx="1459865" cy="461665"/>
          </a:xfrm>
        </p:grpSpPr>
        <p:pic>
          <p:nvPicPr>
            <p:cNvPr id="4" name="BS23A.eps" descr="id:214748976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2863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1073</Words>
  <Application>Microsoft Office PowerPoint</Application>
  <PresentationFormat>自定义</PresentationFormat>
  <Paragraphs>60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方正清刻本悦宋简体</vt:lpstr>
      <vt:lpstr>黑体</vt:lpstr>
      <vt:lpstr>楷体</vt:lpstr>
      <vt:lpstr>思源黑体 CN Light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586</cp:revision>
  <dcterms:created xsi:type="dcterms:W3CDTF">2020-11-06T05:24:00Z</dcterms:created>
  <dcterms:modified xsi:type="dcterms:W3CDTF">2025-10-30T13:02:51Z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